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C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139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198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497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750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31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492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388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84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73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8359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118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22B0-AD93-4A1A-AC19-AC68211067CE}" type="datetimeFigureOut">
              <a:rPr lang="it-IT" smtClean="0"/>
              <a:pPr/>
              <a:t>27/01/2021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AF23-4947-4C14-8C1F-01813B2DCD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19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media" Target="../media/media2.m4a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microsoft.com/office/2007/relationships/media" Target="../media/media6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media" Target="../media/media7.m4a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microsoft.com/office/2007/relationships/media" Target="../media/media8.m4a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media" Target="../media/media9.m4a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microsoft.com/office/2007/relationships/media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3427" y="148281"/>
            <a:ext cx="9226378" cy="149098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«La gentilezza non è debolezza.»</a:t>
            </a:r>
            <a:br>
              <a:rPr lang="it-IT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Bullismo &amp;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Cyberbullismo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V="1">
            <a:off x="1270861" y="6789576"/>
            <a:ext cx="8937354" cy="68424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2" y="1828800"/>
            <a:ext cx="10367736" cy="4569470"/>
          </a:xfrm>
          <a:prstGeom prst="rect">
            <a:avLst/>
          </a:prstGeom>
        </p:spPr>
      </p:pic>
      <p:pic>
        <p:nvPicPr>
          <p:cNvPr id="5" name="WhatsApp Audio 2021-01-19 at 15.06.58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6398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476"/>
    </mc:Choice>
    <mc:Fallback>
      <p:transition spd="slow" advTm="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 xmlns="">
        <p14:playEvt time="675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  <a:noFill/>
          <a:ln w="57150">
            <a:solidFill>
              <a:srgbClr val="255C90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it-IT" sz="6600" u="sng" dirty="0">
                <a:solidFill>
                  <a:schemeClr val="bg1"/>
                </a:solidFill>
              </a:rPr>
              <a:t>Il Bullismo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217" y="1534332"/>
            <a:ext cx="10196593" cy="3084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3600" dirty="0"/>
              <a:t>Il bullismo è una forma di comportamento violento e intenzionale, di natura sia fisica sia psicologica, ripetuta nel corso del tempo e attuato nei confronti di persone considerate dal soggetto che perpetra l'atto in questione, come bersagli facili e incapaci di difendersi. </a:t>
            </a:r>
          </a:p>
          <a:p>
            <a:pPr marL="0" indent="0" algn="just">
              <a:buNone/>
            </a:pPr>
            <a:r>
              <a:rPr lang="it-IT" sz="3600" dirty="0"/>
              <a:t>Possono essere molestie verbali o aggressioni fisiche. Principalmente si sviluppa a scuola.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263" y="4742481"/>
            <a:ext cx="3449100" cy="18946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335" y="4618495"/>
            <a:ext cx="3067050" cy="189466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2600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104"/>
    </mc:Choice>
    <mc:Fallback>
      <p:transition spd="slow" advTm="1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244"/>
          </a:xfrm>
          <a:ln>
            <a:solidFill>
              <a:srgbClr val="255C90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Il bullismo a scuola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32854"/>
            <a:ext cx="10515600" cy="31616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dirty="0"/>
              <a:t>La violenza scolastica (conosciuta anche come bullismo scolastico, o in inglese </a:t>
            </a:r>
            <a:r>
              <a:rPr lang="it-IT" dirty="0" err="1"/>
              <a:t>bullying</a:t>
            </a:r>
            <a:r>
              <a:rPr lang="it-IT" dirty="0"/>
              <a:t>) è qualsiasi forma di abuso psicologico, verbale o fisico che si verifica ripetutamente tra gli studenti per un certo periodo di tempo,  Statisticamente, il tipo di violenza dominante è di tipo emotivo e si verifica per lo più in classe, nei cortili, nei corridoi e soprattutto nel tragitto verso casa. I protagonisti dei casi di bullismo scolastico sono di solito bambini in età adolescenziale, con una percentuale leggermente più alta di ragazze nel profilo delle vittime.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658" y="4494509"/>
            <a:ext cx="3408336" cy="19062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276" y="4500724"/>
            <a:ext cx="3382505" cy="190007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642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884"/>
    </mc:Choice>
    <mc:Fallback>
      <p:transition spd="slow" advTm="1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925" y="489111"/>
            <a:ext cx="10822983" cy="983228"/>
          </a:xfrm>
          <a:ln>
            <a:solidFill>
              <a:srgbClr val="255C90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I personaggi del bullismo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8233" y="1596325"/>
            <a:ext cx="10801027" cy="2455029"/>
          </a:xfrm>
        </p:spPr>
        <p:txBody>
          <a:bodyPr/>
          <a:lstStyle/>
          <a:p>
            <a:pPr algn="just"/>
            <a:r>
              <a:rPr lang="it-IT" dirty="0"/>
              <a:t> i personaggi coinvolti sono:</a:t>
            </a:r>
          </a:p>
          <a:p>
            <a:pPr algn="just"/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u="sng" dirty="0">
                <a:solidFill>
                  <a:srgbClr val="FFC000"/>
                </a:solidFill>
              </a:rPr>
              <a:t>IL BULLO :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colui che compie l’azione, trattando male la vittima.</a:t>
            </a:r>
          </a:p>
          <a:p>
            <a:pPr algn="just"/>
            <a:r>
              <a:rPr lang="it-IT" u="sng" dirty="0">
                <a:solidFill>
                  <a:srgbClr val="FFC000"/>
                </a:solidFill>
              </a:rPr>
              <a:t> LA VITTIMA: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colui/ei che subisce l’azione.</a:t>
            </a:r>
          </a:p>
          <a:p>
            <a:pPr algn="just"/>
            <a:r>
              <a:rPr lang="it-IT" u="sng" dirty="0">
                <a:solidFill>
                  <a:srgbClr val="FFC000"/>
                </a:solidFill>
              </a:rPr>
              <a:t> GLI SPETTATORI: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coloro che assistono alla situazione, ma non intervengono.</a:t>
            </a:r>
            <a:endParaRPr lang="it-IT" u="sng" dirty="0">
              <a:solidFill>
                <a:srgbClr val="92D050"/>
              </a:solidFill>
            </a:endParaRPr>
          </a:p>
          <a:p>
            <a:endParaRPr lang="it-IT" sz="3600" u="sng" dirty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108" y="4051354"/>
            <a:ext cx="3470330" cy="21256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88" y="4439700"/>
            <a:ext cx="4006958" cy="173726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5140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271"/>
    </mc:Choice>
    <mc:Fallback>
      <p:transition spd="slow" advTm="15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33" y="363368"/>
            <a:ext cx="10515600" cy="835563"/>
          </a:xfrm>
          <a:ln>
            <a:solidFill>
              <a:srgbClr val="255C90"/>
            </a:solidFill>
          </a:ln>
          <a:scene3d>
            <a:camera prst="perspectiveAbove"/>
            <a:lightRig rig="threePt" dir="t"/>
          </a:scene3d>
        </p:spPr>
        <p:txBody>
          <a:bodyPr/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Le cause del bullismo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6359"/>
            <a:ext cx="10956010" cy="557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</a:t>
            </a:r>
            <a:r>
              <a:rPr lang="it-IT" dirty="0">
                <a:solidFill>
                  <a:srgbClr val="FFFF00"/>
                </a:solidFill>
              </a:rPr>
              <a:t> BULLISMO </a:t>
            </a:r>
            <a:r>
              <a:rPr lang="it-IT" dirty="0"/>
              <a:t>è un fenomeno multifattoriale, alcune delle possibili cause sono : 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FAMIGLIA stili educativi                                     permissivi                    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                                                                          </a:t>
            </a:r>
            <a:r>
              <a:rPr lang="it-IT" dirty="0"/>
              <a:t>autoritari 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                                                                            </a:t>
            </a:r>
            <a:r>
              <a:rPr lang="it-IT" dirty="0"/>
              <a:t>iperprotettiva </a:t>
            </a:r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                                                                                </a:t>
            </a:r>
            <a:r>
              <a:rPr lang="it-IT" dirty="0"/>
              <a:t>autorevoli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DIFFUSIONE DELLE NUOVE TECNOLOGIE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VIOLENZA O MALTRATTAMENTI INFANTILI 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5091192" y="2891261"/>
            <a:ext cx="1952787" cy="27566"/>
          </a:xfrm>
          <a:prstGeom prst="straightConnector1">
            <a:avLst/>
          </a:prstGeom>
          <a:ln w="82550" cmpd="thinThick">
            <a:solidFill>
              <a:srgbClr val="FFC000">
                <a:alpha val="96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828366" y="2866298"/>
            <a:ext cx="2340244" cy="514875"/>
          </a:xfrm>
          <a:prstGeom prst="straightConnector1">
            <a:avLst/>
          </a:prstGeom>
          <a:ln w="82550" cmpd="thinThick">
            <a:solidFill>
              <a:srgbClr val="FFC000">
                <a:alpha val="96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4897463" y="2860049"/>
            <a:ext cx="2340244" cy="1026333"/>
          </a:xfrm>
          <a:prstGeom prst="straightConnector1">
            <a:avLst/>
          </a:prstGeom>
          <a:ln w="82550" cmpd="thinThick">
            <a:solidFill>
              <a:srgbClr val="FFC000">
                <a:alpha val="96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897463" y="2918827"/>
            <a:ext cx="2409341" cy="1513688"/>
          </a:xfrm>
          <a:prstGeom prst="straightConnector1">
            <a:avLst/>
          </a:prstGeom>
          <a:ln w="82550" cmpd="thinThick">
            <a:solidFill>
              <a:srgbClr val="FFC000">
                <a:alpha val="96000"/>
              </a:srgb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8983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512"/>
    </mc:Choice>
    <mc:Fallback>
      <p:transition spd="slow" advTm="18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500062"/>
            <a:ext cx="10515600" cy="1325563"/>
          </a:xfrm>
          <a:ln>
            <a:solidFill>
              <a:srgbClr val="255C90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                          </a:t>
            </a:r>
            <a:r>
              <a:rPr lang="it-IT" u="sng" dirty="0" err="1">
                <a:solidFill>
                  <a:schemeClr val="bg1"/>
                </a:solidFill>
              </a:rPr>
              <a:t>Cyberbullismo</a:t>
            </a:r>
            <a:endParaRPr lang="it-IT" u="sng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1243039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Il </a:t>
            </a:r>
            <a:r>
              <a:rPr lang="it-IT" dirty="0" err="1"/>
              <a:t>cyberbullismo</a:t>
            </a:r>
            <a:r>
              <a:rPr lang="it-IT" dirty="0"/>
              <a:t> (ossia il bullismo online) è il termine che indica atti di bullismo o di molestie effettuati tramite i mezzi elettronici.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42" y="3343860"/>
            <a:ext cx="3625314" cy="22713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343860"/>
            <a:ext cx="3659738" cy="2271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694" y="4177240"/>
            <a:ext cx="2573991" cy="199972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197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275"/>
    </mc:Choice>
    <mc:Fallback>
      <p:transition spd="slow" advTm="14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5979"/>
            <a:ext cx="10336077" cy="883403"/>
          </a:xfrm>
          <a:ln>
            <a:solidFill>
              <a:srgbClr val="255C90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Le cause del </a:t>
            </a:r>
            <a:r>
              <a:rPr lang="it-IT" u="sng" dirty="0" err="1">
                <a:solidFill>
                  <a:schemeClr val="bg1"/>
                </a:solidFill>
              </a:rPr>
              <a:t>cyberbullismo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0227" y="1069382"/>
            <a:ext cx="10181095" cy="308416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I vari tipi </a:t>
            </a:r>
            <a:r>
              <a:rPr lang="it-IT"/>
              <a:t>di cyberbullismo </a:t>
            </a:r>
            <a:r>
              <a:rPr lang="it-IT" dirty="0"/>
              <a:t>sono :</a:t>
            </a:r>
            <a:endParaRPr lang="it-IT" dirty="0">
              <a:solidFill>
                <a:srgbClr val="FFC000"/>
              </a:solidFill>
            </a:endParaRPr>
          </a:p>
          <a:p>
            <a:pPr algn="just"/>
            <a:r>
              <a:rPr lang="it-IT" u="sng" dirty="0">
                <a:solidFill>
                  <a:srgbClr val="FFC000"/>
                </a:solidFill>
              </a:rPr>
              <a:t>INGANNO</a:t>
            </a:r>
            <a:r>
              <a:rPr lang="it-IT" dirty="0">
                <a:solidFill>
                  <a:srgbClr val="FFC000"/>
                </a:solidFill>
              </a:rPr>
              <a:t>: </a:t>
            </a:r>
            <a:r>
              <a:rPr lang="it-IT" dirty="0"/>
              <a:t>conquistare la fiducia della vittima per poi pubblicare le informazioni ritenute sulle piattaforme dei social.</a:t>
            </a:r>
            <a:endParaRPr lang="it-IT" dirty="0">
              <a:solidFill>
                <a:srgbClr val="FFC000"/>
              </a:solidFill>
            </a:endParaRPr>
          </a:p>
          <a:p>
            <a:pPr algn="just"/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u="sng" dirty="0">
                <a:solidFill>
                  <a:srgbClr val="FFC000"/>
                </a:solidFill>
              </a:rPr>
              <a:t>DENIGRAZIONE: 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non far credere più in se stessi alla </a:t>
            </a:r>
            <a:r>
              <a:rPr lang="it-IT" dirty="0" err="1"/>
              <a:t>cybervittima</a:t>
            </a:r>
            <a:r>
              <a:rPr lang="it-IT" dirty="0"/>
              <a:t>.</a:t>
            </a:r>
            <a:endParaRPr lang="it-IT" u="sng" dirty="0">
              <a:solidFill>
                <a:srgbClr val="FFC000"/>
              </a:solidFill>
            </a:endParaRPr>
          </a:p>
          <a:p>
            <a:pPr algn="just"/>
            <a:r>
              <a:rPr lang="it-IT" u="sng" dirty="0">
                <a:solidFill>
                  <a:srgbClr val="FFC000"/>
                </a:solidFill>
              </a:rPr>
              <a:t>SOSTITUZIONE DI UNA PERSONA: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cambiare la personalità per non farsi scoprire.</a:t>
            </a:r>
            <a:endParaRPr lang="it-IT" u="sng" dirty="0">
              <a:solidFill>
                <a:srgbClr val="FFC000"/>
              </a:solidFill>
            </a:endParaRPr>
          </a:p>
          <a:p>
            <a:pPr algn="just"/>
            <a:r>
              <a:rPr lang="it-IT" u="sng" dirty="0">
                <a:solidFill>
                  <a:srgbClr val="FFC000"/>
                </a:solidFill>
              </a:rPr>
              <a:t>MOLESTIE: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insulti online verso la </a:t>
            </a:r>
            <a:r>
              <a:rPr lang="it-IT" dirty="0" err="1"/>
              <a:t>cybervittima</a:t>
            </a:r>
            <a:r>
              <a:rPr lang="it-IT" dirty="0"/>
              <a:t>. </a:t>
            </a:r>
          </a:p>
          <a:p>
            <a:pPr marL="0" indent="0" algn="just">
              <a:buNone/>
            </a:pP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80" y="3800367"/>
            <a:ext cx="2798897" cy="21044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16" y="4214945"/>
            <a:ext cx="4768958" cy="223622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0587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933"/>
    </mc:Choice>
    <mc:Fallback>
      <p:transition spd="slow" advTm="19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8454" y="154983"/>
            <a:ext cx="8710048" cy="2975676"/>
          </a:xfrm>
        </p:spPr>
        <p:txBody>
          <a:bodyPr>
            <a:normAutofit fontScale="90000"/>
          </a:bodyPr>
          <a:lstStyle/>
          <a:p>
            <a:r>
              <a:rPr lang="it-IT" dirty="0"/>
              <a:t>Il nostro messaggio che vogliamo trasmettere è :</a:t>
            </a:r>
            <a:br>
              <a:rPr lang="it-IT" dirty="0"/>
            </a:br>
            <a:r>
              <a:rPr lang="it-IT" dirty="0">
                <a:solidFill>
                  <a:srgbClr val="002060"/>
                </a:solidFill>
              </a:rPr>
              <a:t>STOP AL BULLISMO E AL CYBERBULLISMO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54" y="3611105"/>
            <a:ext cx="5842862" cy="25681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732" y="3950849"/>
            <a:ext cx="3961190" cy="18886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502" y="1416159"/>
            <a:ext cx="2657475" cy="17145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613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39"/>
    </mc:Choice>
    <mc:Fallback>
      <p:transition spd="slow" advTm="1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0000">
              <a:schemeClr val="accent1">
                <a:lumMod val="60000"/>
                <a:lumOff val="40000"/>
              </a:schemeClr>
            </a:gs>
            <a:gs pos="32000">
              <a:schemeClr val="accent1">
                <a:lumMod val="75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49" y="232475"/>
            <a:ext cx="10605899" cy="2309248"/>
          </a:xfrm>
        </p:spPr>
        <p:txBody>
          <a:bodyPr>
            <a:normAutofit fontScale="90000"/>
          </a:bodyPr>
          <a:lstStyle/>
          <a:p>
            <a:r>
              <a:rPr lang="it-IT" dirty="0"/>
              <a:t>Creato dagli alunni della classe </a:t>
            </a:r>
            <a:r>
              <a:rPr lang="it-IT"/>
              <a:t>2°M </a:t>
            </a:r>
            <a:r>
              <a:rPr lang="it-IT" dirty="0"/>
              <a:t>della Scuola Secondaria di Motta Camastra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C8C84E53-D671-4838-9A57-F93D78C00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011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57"/>
    </mc:Choice>
    <mc:Fallback>
      <p:transition spd="slow" advTm="6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4.3|3.3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7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1|2.4|1.5|1.7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2.2|2|1.8|1.6|1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3|2.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2.2|3.4|1.9|2.3|2.2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1.6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366</Words>
  <Application>Microsoft Office PowerPoint</Application>
  <PresentationFormat>Personalizzato</PresentationFormat>
  <Paragraphs>31</Paragraphs>
  <Slides>9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«La gentilezza non è debolezza.» Bullismo &amp; Cyberbullismo</vt:lpstr>
      <vt:lpstr>Il Bullismo </vt:lpstr>
      <vt:lpstr>Il bullismo a scuola </vt:lpstr>
      <vt:lpstr>I personaggi del bullismo</vt:lpstr>
      <vt:lpstr>Le cause del bullismo </vt:lpstr>
      <vt:lpstr>                          Cyberbullismo</vt:lpstr>
      <vt:lpstr>Le cause del cyberbullismo </vt:lpstr>
      <vt:lpstr>Il nostro messaggio che vogliamo trasmettere è : STOP AL BULLISMO E AL CYBERBULLISMO </vt:lpstr>
      <vt:lpstr>Creato dagli alunni della classe 2°M della Scuola Secondaria di Motta Camastra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 &amp; Cyberbullismo</dc:title>
  <dc:creator>Francesca</dc:creator>
  <cp:lastModifiedBy>GRAZIELLA TOSTO</cp:lastModifiedBy>
  <cp:revision>36</cp:revision>
  <dcterms:created xsi:type="dcterms:W3CDTF">2021-01-19T13:33:11Z</dcterms:created>
  <dcterms:modified xsi:type="dcterms:W3CDTF">2021-01-27T18:13:22Z</dcterms:modified>
</cp:coreProperties>
</file>